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0" r:id="rId3"/>
    <p:sldId id="258" r:id="rId4"/>
    <p:sldId id="273" r:id="rId5"/>
    <p:sldId id="27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82" r:id="rId15"/>
    <p:sldId id="280" r:id="rId16"/>
    <p:sldId id="278" r:id="rId17"/>
    <p:sldId id="272" r:id="rId18"/>
    <p:sldId id="275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39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7401-48C0-4D40-88B0-E0F49A508970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A865-86E6-4DEE-B0F7-91F042A65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02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7401-48C0-4D40-88B0-E0F49A508970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A865-86E6-4DEE-B0F7-91F042A65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2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7401-48C0-4D40-88B0-E0F49A508970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A865-86E6-4DEE-B0F7-91F042A65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29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7401-48C0-4D40-88B0-E0F49A508970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A865-86E6-4DEE-B0F7-91F042A65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3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7401-48C0-4D40-88B0-E0F49A508970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A865-86E6-4DEE-B0F7-91F042A65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66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7401-48C0-4D40-88B0-E0F49A508970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A865-86E6-4DEE-B0F7-91F042A65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7401-48C0-4D40-88B0-E0F49A508970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A865-86E6-4DEE-B0F7-91F042A65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5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7401-48C0-4D40-88B0-E0F49A508970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A865-86E6-4DEE-B0F7-91F042A65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41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7401-48C0-4D40-88B0-E0F49A508970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A865-86E6-4DEE-B0F7-91F042A65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75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7401-48C0-4D40-88B0-E0F49A508970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A865-86E6-4DEE-B0F7-91F042A65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5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7401-48C0-4D40-88B0-E0F49A508970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A865-86E6-4DEE-B0F7-91F042A65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6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27401-48C0-4D40-88B0-E0F49A508970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0A865-86E6-4DEE-B0F7-91F042A65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2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gffgfg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730910"/>
            <a:ext cx="3583094" cy="6127090"/>
          </a:xfrm>
          <a:prstGeom prst="rect">
            <a:avLst/>
          </a:prstGeom>
        </p:spPr>
      </p:pic>
      <p:pic>
        <p:nvPicPr>
          <p:cNvPr id="7" name="Picture 6" descr="ggffgfg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848600" y="730912"/>
            <a:ext cx="3505200" cy="6127089"/>
          </a:xfrm>
          <a:prstGeom prst="rect">
            <a:avLst/>
          </a:prstGeom>
        </p:spPr>
      </p:pic>
      <p:pic>
        <p:nvPicPr>
          <p:cNvPr id="13" name="Picture 12" descr="8Tz8yr8p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6602" y="1447961"/>
            <a:ext cx="2327598" cy="19048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62201" y="3733801"/>
            <a:ext cx="8308249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8000" b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সকলকে স্বাগতম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064459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2186608" y="-436011"/>
            <a:ext cx="10005391" cy="7294012"/>
          </a:xfrm>
          <a:prstGeom prst="round2Diag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রিকার্ডোর খাজনা তত্ত্ব বিশ্লেষন</a:t>
            </a:r>
          </a:p>
          <a:p>
            <a:pPr algn="ctr"/>
            <a:endParaRPr lang="bn-BD" sz="3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রিকার্ডোর মতে, খাজনা হলো জমির মৌলিক ও অবিনশ্বর ক্ষমতার প্রতিদান। এ ক্ষমতা বলতে তিনি জমির উর্বরাশক্তিকে নির্দেশ করেছেন। উর্বরাশক্তির ভিত্তিতে জমিকে তিন শ্রেণিতে ভাগ করা হয়েছে, যথা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—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১ম শ্রেণি, ২য় শ্রেণি ও ৩য় শ্রেণি। ১ম শ্রেণির জমিকে উৎকৃষ্ট, ২য় শ্রেণির জমিকে মধ্যম এবং ৩য় শ্রেণির জমিকে নিকৃষ্ট জমি বলা হয়। ৩য় শ্রেণির জমিতে উৎপন্ন ফসলের মূল্য ও তার উৎপাদনব্যয় পরস্পর সমান বলে এ শ্রেণির জমিতে কোনো খাজনা থাকে না। এখানে ৩য় শ্রেণির জমি প্রান্তিক জমি বা খাজনা-শূন্য জমি হিসেবে পরিচিত। ৩য় শ্রেণির জমির তুলনায় ২য় ও ১ম শ্রেণির জমিতে যে বাড়তি ফসল পাওয়া যায়, তার আর্থিক মূল্যকে খাজনা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7" y="-436011"/>
            <a:ext cx="1918390" cy="2304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07096"/>
            <a:ext cx="1934816" cy="2133600"/>
          </a:xfrm>
          <a:prstGeom prst="rect">
            <a:avLst/>
          </a:prstGeom>
        </p:spPr>
      </p:pic>
      <p:sp>
        <p:nvSpPr>
          <p:cNvPr id="9" name="AutoShape 6" descr="https://tse3.mm.bing.net/th?id=OIP.H4qExdlHPLc_1YOh49PhCgEsDG&amp;pid=15.1&amp;P=0&amp;w=252&amp;h=16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https://tse3.mm.bing.net/th?id=OIP.H4qExdlHPLc_1YOh49PhCgEsDG&amp;pid=15.1&amp;P=0&amp;w=252&amp;h=16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https://tse3.mm.bing.net/th?id=OIP.H4qExdlHPLc_1YOh49PhCgEsDG&amp;pid=15.1&amp;P=0&amp;w=252&amp;h=168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51512"/>
            <a:ext cx="1934817" cy="220648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5575" y="312738"/>
            <a:ext cx="1659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FFFF00"/>
                </a:solidFill>
              </a:rPr>
              <a:t>১ম শ্রেণির জমি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5575" y="2557670"/>
            <a:ext cx="1659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FFFF00"/>
                </a:solidFill>
              </a:rPr>
              <a:t>২য় শ্রেণির জমি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5574" y="4810539"/>
            <a:ext cx="1659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FFFF00"/>
                </a:solidFill>
              </a:rPr>
              <a:t>৩য় শ্রেণির জমি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71463" y="984624"/>
          <a:ext cx="11530012" cy="2377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27367"/>
                <a:gridCol w="2175752"/>
                <a:gridCol w="2294162"/>
                <a:gridCol w="1583713"/>
                <a:gridCol w="1494906"/>
                <a:gridCol w="1554112"/>
              </a:tblGrid>
              <a:tr h="6488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400" b="0" dirty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জমির </a:t>
                      </a:r>
                      <a:r>
                        <a:rPr lang="bn-IN" sz="24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শ্রেণি</a:t>
                      </a:r>
                      <a:endParaRPr lang="bn-BD" sz="2400" b="0" dirty="0" smtClean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(প্রতি ক্ষেত্রে</a:t>
                      </a:r>
                      <a:r>
                        <a:rPr lang="bn-BD" sz="2400" b="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 সমপরিমাণ)</a:t>
                      </a:r>
                      <a:endParaRPr lang="en-US" sz="2400" b="0" dirty="0">
                        <a:solidFill>
                          <a:srgbClr val="FFFF00"/>
                        </a:solidFill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400" b="0" dirty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একরপ্রতি উৎপাদন</a:t>
                      </a:r>
                      <a:r>
                        <a:rPr lang="ar-SA" sz="2400" b="0" dirty="0">
                          <a:solidFill>
                            <a:srgbClr val="FFFF00"/>
                          </a:solidFill>
                          <a:latin typeface="NikoshBAN" pitchFamily="2" charset="0"/>
                        </a:rPr>
                        <a:t> </a:t>
                      </a:r>
                      <a:r>
                        <a:rPr lang="bn-BD" sz="24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bn-IN" sz="24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কুইন্টাল</a:t>
                      </a:r>
                      <a:r>
                        <a:rPr lang="bn-BD" sz="24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2400" b="0" dirty="0">
                        <a:solidFill>
                          <a:srgbClr val="FFFF00"/>
                        </a:solidFill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400" b="0" dirty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প্রতি কুইন্টালের দাম</a:t>
                      </a:r>
                      <a:endParaRPr lang="en-US" sz="24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bn-IN" sz="24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r>
                        <a:rPr lang="bn-BD" sz="24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2400" b="0" dirty="0">
                        <a:solidFill>
                          <a:srgbClr val="FFFF00"/>
                        </a:solidFill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400" b="0" dirty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মোট আয়</a:t>
                      </a:r>
                      <a:endParaRPr lang="en-US" sz="24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bn-IN" sz="24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r>
                        <a:rPr lang="bn-BD" sz="24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2400" b="0" dirty="0">
                        <a:solidFill>
                          <a:srgbClr val="FFFF00"/>
                        </a:solidFill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400" b="0" dirty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মোট ব্যয়</a:t>
                      </a:r>
                      <a:endParaRPr lang="en-US" sz="24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bn-IN" sz="24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r>
                        <a:rPr lang="bn-BD" sz="24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2400" b="0" dirty="0">
                        <a:solidFill>
                          <a:srgbClr val="FFFF00"/>
                        </a:solidFill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400" b="0" dirty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উদ্বৃত্ত </a:t>
                      </a:r>
                      <a:r>
                        <a:rPr lang="ar-SA" sz="2400" b="0" dirty="0">
                          <a:solidFill>
                            <a:srgbClr val="FFFF00"/>
                          </a:solidFill>
                          <a:latin typeface="NikoshBAN" pitchFamily="2" charset="0"/>
                        </a:rPr>
                        <a:t>/ </a:t>
                      </a:r>
                      <a:r>
                        <a:rPr lang="bn-IN" sz="2400" b="0" dirty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খাজনা</a:t>
                      </a:r>
                      <a:r>
                        <a:rPr lang="ar-SA" sz="2400" b="0" dirty="0">
                          <a:solidFill>
                            <a:srgbClr val="FFFF00"/>
                          </a:solidFill>
                          <a:latin typeface="NikoshBAN" pitchFamily="2" charset="0"/>
                        </a:rPr>
                        <a:t> </a:t>
                      </a:r>
                      <a:r>
                        <a:rPr lang="bn-BD" sz="24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bn-IN" sz="24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</a:t>
                      </a:r>
                      <a:r>
                        <a:rPr lang="bn-BD" sz="24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2400" b="0" dirty="0">
                        <a:solidFill>
                          <a:srgbClr val="FFFF00"/>
                        </a:solidFill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 anchor="ctr"/>
                </a:tc>
              </a:tr>
              <a:tr h="446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১ম</a:t>
                      </a:r>
                      <a:endParaRPr lang="en-US" sz="24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২০</a:t>
                      </a:r>
                      <a:endParaRPr lang="en-US" sz="24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৪০০/=</a:t>
                      </a:r>
                      <a:endParaRPr lang="en-US" sz="24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>
                          <a:latin typeface="NikoshBAN" pitchFamily="2" charset="0"/>
                          <a:cs typeface="NikoshBAN" pitchFamily="2" charset="0"/>
                        </a:rPr>
                        <a:t>৮০০০/=</a:t>
                      </a:r>
                      <a:endParaRPr lang="en-US" sz="240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>
                          <a:latin typeface="NikoshBAN" pitchFamily="2" charset="0"/>
                          <a:cs typeface="NikoshBAN" pitchFamily="2" charset="0"/>
                        </a:rPr>
                        <a:t>২০০০/=</a:t>
                      </a:r>
                      <a:endParaRPr lang="en-US" sz="240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৬০০০/=</a:t>
                      </a:r>
                      <a:endParaRPr lang="en-US" sz="24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 anchor="ctr"/>
                </a:tc>
              </a:tr>
              <a:tr h="446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২য়</a:t>
                      </a:r>
                      <a:endParaRPr lang="en-US" sz="24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4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৪০০/=</a:t>
                      </a:r>
                      <a:endParaRPr lang="en-US" sz="24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৪০০০/=</a:t>
                      </a:r>
                      <a:endParaRPr lang="en-US" sz="24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>
                          <a:latin typeface="NikoshBAN" pitchFamily="2" charset="0"/>
                          <a:cs typeface="NikoshBAN" pitchFamily="2" charset="0"/>
                        </a:rPr>
                        <a:t>২০০০/=</a:t>
                      </a:r>
                      <a:endParaRPr lang="en-US" sz="240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>
                          <a:latin typeface="NikoshBAN" pitchFamily="2" charset="0"/>
                          <a:cs typeface="NikoshBAN" pitchFamily="2" charset="0"/>
                        </a:rPr>
                        <a:t>২০০০/=</a:t>
                      </a:r>
                      <a:endParaRPr lang="en-US" sz="240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 anchor="ctr"/>
                </a:tc>
              </a:tr>
              <a:tr h="446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>
                          <a:latin typeface="NikoshBAN" pitchFamily="2" charset="0"/>
                          <a:cs typeface="NikoshBAN" pitchFamily="2" charset="0"/>
                        </a:rPr>
                        <a:t>৩য়</a:t>
                      </a:r>
                      <a:endParaRPr lang="en-US" sz="240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৪০০/=</a:t>
                      </a:r>
                      <a:endParaRPr lang="en-US" sz="24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২০০০/=</a:t>
                      </a:r>
                      <a:endParaRPr lang="en-US" sz="24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২০০০/=</a:t>
                      </a:r>
                      <a:endParaRPr lang="en-US" sz="24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০ (শূন্য)</a:t>
                      </a:r>
                      <a:endParaRPr lang="en-US" sz="24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442910" y="200025"/>
            <a:ext cx="11187113" cy="6429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সূচির মাধ্যমে খাজনা তত্ত্বের ব্যাখ্যা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1463" y="3443288"/>
            <a:ext cx="11615737" cy="324326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সূচিতে দেখা যায় ১ম, ২য় ও ৩য় শ্রেণির জমিতে একরপ্রতি উৎপাদন যথাক্রমে ২০, ১০ ও ৫ কুইন্টাল। প্রতি কুইন্টালের দাম ৪০০/= টাকা হলে মোট উৎপন্ন ফসল বিক্রি করে উৎপাদক পায় যথাক্রমে ৮০০০/= টাকা, ৪০০০/= টাকা এবং ২০০০/= টাকা। ধরা যাক, একরপ্রতি জমির উৎপাদনব্যয় ২০০০/= টাকা। সুতরাং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—</a:t>
            </a:r>
          </a:p>
          <a:p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 </a:t>
            </a:r>
          </a:p>
          <a:p>
            <a:pPr lvl="5"/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১ম শ্রেণির জমিতে উদ্বৃত্ত বা খাজনা = (৮০০০ – ২০০০) টাকা = ৬০০০/= টাকা।</a:t>
            </a:r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lvl="5"/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২য় শ্রেণির জমিতে উদ্বৃত্ত বা খাজনা = (৪০০০ – ২০০০) টাকা = ২০০০/= টাকা।</a:t>
            </a:r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lvl="5"/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৩য় শ্রেণির জমিতে উদ্বৃত্ত বা খাজনা = (২০০০ – ২০০০) টাকা = ০ (শূন্য)।</a:t>
            </a:r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 </a:t>
            </a:r>
          </a:p>
          <a:p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সুতরাং এই ৩য় শ্রেণির জমিতে কোনো উদ্বৃত্ত আয় নেই বলে এটি খাজনা-শূন্য জমি বা প্রান্তিক জমি। ৩য় শ্রেণির জমির তুলনায় ১ম ও ২য় শ্রেণির জমিতে যে বাড়তি ফসল পাওয়া যায়, রিকার্ডোর মতে তা-ই খাজনা। লক্ষণীয় যে ৩য় শ্রেণির জমির তুলনায় ১ম শ্রেণির জমিতে খাজনা অধিক এবং ২য় শ্রেণির জমিতে তার তুলনায় খাজনা কম হয়।</a:t>
            </a:r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9905" y="200025"/>
            <a:ext cx="11830158" cy="6522779"/>
            <a:chOff x="99905" y="200025"/>
            <a:chExt cx="11830158" cy="6522779"/>
          </a:xfrm>
        </p:grpSpPr>
        <p:pic>
          <p:nvPicPr>
            <p:cNvPr id="5" name="Picture 4" descr="Ricardo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905" y="923910"/>
              <a:ext cx="5848350" cy="4152900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442910" y="200025"/>
              <a:ext cx="11187113" cy="64293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চিত্রের মাধ্যমে খাজনা তত্ত্বের ব্যাখ্যা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29374" y="1400175"/>
              <a:ext cx="5500689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চিত্রে ভূমি অক্ষে জমির শ্রেণি (প্রতি ক্ষেত্রে সমপরিমাণ) এবং লম্ব অক্ষে উৎপাদন / ব্যয় নির্দেশিত। 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OA 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১ম শ্রেণির জমি, 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AB 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২য় শ্রেণির জমি এবং 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BC 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৩য় শ্রেণির জমি। সকল শ্রেণির জমিতে সমপরিমাণ শ্রম ও মূলধন নিয়োগ করে ১ম শ্রেণির জমি থেকে উৎপাদন পাওয়া যায় 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OALP, 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২য় শ্রেণির জমি থেকে 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ABNM 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এবং ৩য় শ্রেণির জমি থেকে উৎপাদন পাওয়া যায় 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BCUT 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পরিমাণ। সকল শ্রেণির জমিতে উৎপাদনব্যয় 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OASR = ABTS = BCUT </a:t>
              </a:r>
              <a:r>
                <a:rPr lang="hi-IN" sz="2000" dirty="0" smtClean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সুতরাং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—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71615" y="4783812"/>
              <a:ext cx="1050131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8"/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১ম শ্রেণির জমিতে উদ্বৃত্ত বা খাজনা = (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OALP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 – 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OASR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) = 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RPLS</a:t>
              </a:r>
            </a:p>
            <a:p>
              <a:pPr lvl="8"/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২য় শ্রেণির জমিতে উদ্বৃত্ত বা খাজনা = (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ABNM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 – 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ABTS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)  = 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STNM</a:t>
              </a:r>
            </a:p>
            <a:p>
              <a:pPr lvl="8"/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৩য় শ্রেণির জমিতে উদ্বৃত্ত বা খাজনা = (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BCUT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 – 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BCUT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) টাকা = ০ (শূন্য)।</a:t>
              </a:r>
              <a:endParaRPr lang="en-US" sz="20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 </a:t>
              </a:r>
              <a:endParaRPr lang="en-US" sz="20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2000" b="1" dirty="0" smtClean="0">
                  <a:latin typeface="NikoshBAN" pitchFamily="2" charset="0"/>
                  <a:cs typeface="NikoshBAN" pitchFamily="2" charset="0"/>
                </a:rPr>
                <a:t>এক্ষেত্রে ৩য় শ্রেণির জমি খাজনা-শূন্য জমি বা প্রান্তিক জমি হিসেবে বিবেচিত</a:t>
              </a:r>
              <a:r>
                <a:rPr lang="hi-IN" sz="2000" b="1" dirty="0" smtClean="0">
                  <a:latin typeface="NikoshBAN" pitchFamily="2" charset="0"/>
                  <a:cs typeface="NikoshBAN" pitchFamily="2" charset="0"/>
                </a:rPr>
                <a:t>।  </a:t>
              </a:r>
              <a:r>
                <a:rPr lang="bn-BD" sz="2000" b="1" dirty="0" smtClean="0">
                  <a:latin typeface="NikoshBAN" pitchFamily="2" charset="0"/>
                  <a:cs typeface="NikoshBAN" pitchFamily="2" charset="0"/>
                </a:rPr>
                <a:t>৩য় শ্রেণির জমির তুলনায় ১ম ও ২য় শ্রেণির জমিতে যে উদ্বৃত্ত আয় পাওয়া যায়, রিকার্ডোর মতে তা-ই খাজনা।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4339" y="371474"/>
            <a:ext cx="11458574" cy="612475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সমালোচনা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2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রিকার্ডোর খাজনা তত্ত্ব বিভিন্নভাবে সমালোচিত হয়েছে। সেগুলো নিম্নরূপ: </a:t>
            </a:r>
            <a:endParaRPr lang="en-US" sz="2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 </a:t>
            </a:r>
            <a:endParaRPr lang="en-US" sz="2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AutoNum type="arabicParenBoth"/>
            </a:pP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জমি প্রকৃতিপ্রদত্ত হলেও তার শক্তি অবিনশ্বর নয়। জমির উর্বরাশক্তি ক্ষয় হতে পারে। আবার বৈজ্ঞানিক পদ্ধতিতে চাষাবাদের ফলে জমির উর্বরাশক্তি বাড়ানো যেতে পারে। তাই জমির উর্বরাশক্তি নির্ধারণ করা অত্যন্ত কঠিন।</a:t>
            </a:r>
          </a:p>
          <a:p>
            <a:pPr marL="457200" indent="-457200" algn="just">
              <a:buAutoNum type="arabicParenBoth"/>
            </a:pPr>
            <a:endParaRPr lang="en-US" sz="2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(২) রিকার্ডোর মতে, মানুষ প্রথমে ১ম শ্রেণির জমি চাষ করে। কিন্তু তাঁর এ ধারণা ঠিক নয়। মানুষ মূলত প্রথমে লোকালয় বা বাজার-সংলগ্ন জমি চাষ করে।</a:t>
            </a:r>
          </a:p>
          <a:p>
            <a:pPr algn="just"/>
            <a:endParaRPr lang="en-US" sz="2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(৩) রিকার্ডোর তত্ত্বে খাজনাশূন্য জমি বা প্রান্তিক জমির কথা বলা হলেও বাস্তবে এরূপ জমি দেখা যায় না।</a:t>
            </a:r>
          </a:p>
          <a:p>
            <a:pPr algn="just"/>
            <a:endParaRPr lang="en-US" sz="2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(৪) আধুনিক অর্থনীতিবিদগণের মতে, খাজনা হলো একটি উপাদানের দাম। তাই অন্যান্য উপাদানের মতো খাজনাও জমির চাহিদা ও যোগান দ্বারা নির্ধারিত হয়। এজন্য আলাদা তত্ত্বের প্রয়োজন নেই।</a:t>
            </a:r>
          </a:p>
          <a:p>
            <a:pPr algn="just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7287" y="225083"/>
            <a:ext cx="11662116" cy="64570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825" y="4037929"/>
            <a:ext cx="3918857" cy="2939143"/>
          </a:xfrm>
          <a:prstGeom prst="rect">
            <a:avLst/>
          </a:prstGeom>
          <a:effectLst>
            <a:softEdge rad="571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3" y="102942"/>
            <a:ext cx="2822330" cy="22684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6903" y="449161"/>
            <a:ext cx="8131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                             সময়ঃ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মিনিট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7287" y="2764031"/>
            <a:ext cx="116621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ক-দল রিকার্ডোর খাজনা তত্ত্বের গাণিতিক ছক এবং খ- দল জ্যামিতিক চিত্রটি আক 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99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614" y="211159"/>
            <a:ext cx="11793719" cy="63783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8613" y="506437"/>
            <a:ext cx="1151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bn-IN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3" y="4267186"/>
            <a:ext cx="7430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রিকার্ডোর খাজনা তত্ত্বের দূর্বলতাগুলো কি কি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613" y="3370525"/>
            <a:ext cx="7229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রিকার্ডো জমিকে কয় শ্রেণিতে ভাগ করেছন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13" y="2473864"/>
            <a:ext cx="9544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প্রান্তিক জমি কি ? প্রান্তিক জমির খাজনা কত 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41" y="2556041"/>
            <a:ext cx="556414" cy="836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40" y="3465368"/>
            <a:ext cx="556414" cy="8361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88" y="4303377"/>
            <a:ext cx="556414" cy="8361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8612" y="5163847"/>
            <a:ext cx="8934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রিকার্ডোর খাজনা তত্ত্বের অনুমিত শর্তগুলো কি কি?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0" y="5224367"/>
            <a:ext cx="556414" cy="83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0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-0.00254 L 0.70534 -0.005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7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50182 -0.0157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91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0.49531 0.0106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6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38854 0.0097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9247" y="1258376"/>
            <a:ext cx="3571336" cy="5078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700" dirty="0">
                <a:latin typeface="NikoshBAN" pitchFamily="2" charset="0"/>
                <a:cs typeface="NikoshBAN" pitchFamily="2" charset="0"/>
              </a:rPr>
              <a:t>সঠিক উত্তরটিতে টিক চিহ্ন দাও।</a:t>
            </a:r>
            <a:endParaRPr lang="en-US" sz="13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6487" y="1851447"/>
            <a:ext cx="35713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700" b="1" dirty="0" smtClean="0">
                <a:latin typeface="NikoshBAN" pitchFamily="2" charset="0"/>
                <a:cs typeface="NikoshBAN" pitchFamily="2" charset="0"/>
              </a:rPr>
              <a:t>খাজনা তত্ত্ব কয়টি</a:t>
            </a:r>
            <a:r>
              <a:rPr lang="bn-IN" sz="27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135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0209" y="4631336"/>
            <a:ext cx="76881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700" b="1" dirty="0" smtClean="0">
                <a:latin typeface="NikoshBAN" pitchFamily="2" charset="0"/>
                <a:cs typeface="NikoshBAN" pitchFamily="2" charset="0"/>
              </a:rPr>
              <a:t>রিকার্ডোর মতে প্রান্তিক</a:t>
            </a:r>
            <a:r>
              <a:rPr lang="bn-IN" sz="27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latin typeface="NikoshBAN" pitchFamily="2" charset="0"/>
                <a:cs typeface="NikoshBAN" pitchFamily="2" charset="0"/>
              </a:rPr>
              <a:t>জমিতে খাজনার উদ্ভব--</a:t>
            </a:r>
            <a:r>
              <a:rPr lang="bn-IN" sz="27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135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3188" y="2578214"/>
            <a:ext cx="1124026" cy="5539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bn-IN" sz="30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টি</a:t>
            </a:r>
            <a:endParaRPr lang="en-US" sz="13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2316" y="2578214"/>
            <a:ext cx="1058303" cy="5539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bn-IN" sz="30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৪ টি</a:t>
            </a:r>
            <a:endParaRPr lang="en-US" sz="13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83221" y="2588996"/>
            <a:ext cx="1095173" cy="5539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bn-IN" sz="30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৩ টি</a:t>
            </a:r>
            <a:endParaRPr lang="en-US" sz="13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9073" y="2586838"/>
            <a:ext cx="1322144" cy="5539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0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২ টি</a:t>
            </a:r>
            <a:endParaRPr lang="en-US" sz="13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6400" y="3934730"/>
            <a:ext cx="1285929" cy="553998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মার্শাল</a:t>
            </a:r>
            <a:endParaRPr lang="en-US" sz="13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77181" y="3987252"/>
            <a:ext cx="1539204" cy="553998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bn-IN" sz="30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রিকার্ডো</a:t>
            </a:r>
            <a:endParaRPr lang="en-US" sz="13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2743" y="3969233"/>
            <a:ext cx="1225715" cy="55399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0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পিগু</a:t>
            </a:r>
            <a:endParaRPr lang="en-US" sz="13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44057" y="3969233"/>
            <a:ext cx="1494320" cy="553998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ঘ)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ম্যালথাস</a:t>
            </a:r>
            <a:endParaRPr lang="en-US" sz="13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24328" y="3259722"/>
            <a:ext cx="54277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700" b="1" dirty="0" smtClean="0">
                <a:latin typeface="NikoshBAN" pitchFamily="2" charset="0"/>
                <a:cs typeface="NikoshBAN" pitchFamily="2" charset="0"/>
              </a:rPr>
              <a:t>খাজনার বহুল প্রচলিত তত্ত্বটির</a:t>
            </a:r>
            <a:r>
              <a:rPr lang="bn-IN" sz="27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latin typeface="NikoshBAN" pitchFamily="2" charset="0"/>
                <a:cs typeface="NikoshBAN" pitchFamily="2" charset="0"/>
              </a:rPr>
              <a:t> প্রবক্তা কে </a:t>
            </a:r>
            <a:r>
              <a:rPr lang="bn-IN" sz="27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135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36000" y="5343005"/>
            <a:ext cx="1220206" cy="553998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হয় না</a:t>
            </a:r>
            <a:endParaRPr lang="en-US" sz="13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82868" y="5343005"/>
            <a:ext cx="1016625" cy="553998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bn-IN" sz="30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হয় </a:t>
            </a:r>
            <a:endParaRPr lang="en-US" sz="13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5816" y="5353787"/>
            <a:ext cx="1338828" cy="553998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গ)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কম হয়</a:t>
            </a:r>
            <a:endParaRPr lang="en-US" sz="13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31080" y="5351629"/>
            <a:ext cx="1566454" cy="553998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bn-IN" sz="30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বেশি হয়</a:t>
            </a:r>
            <a:endParaRPr lang="en-US" sz="13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86785" y="391865"/>
            <a:ext cx="2996477" cy="71558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5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40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2155498" y="2552338"/>
            <a:ext cx="442490" cy="47546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245" tIns="39122" rIns="78245" bIns="39122" rtlCol="0" anchor="ctr"/>
          <a:lstStyle/>
          <a:p>
            <a:pPr algn="ctr"/>
            <a:endParaRPr lang="en-US" sz="1200"/>
          </a:p>
        </p:txBody>
      </p:sp>
      <p:sp>
        <p:nvSpPr>
          <p:cNvPr id="20" name="Multiply 19"/>
          <p:cNvSpPr/>
          <p:nvPr/>
        </p:nvSpPr>
        <p:spPr>
          <a:xfrm>
            <a:off x="5582342" y="2589000"/>
            <a:ext cx="442490" cy="47546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245" tIns="39122" rIns="78245" bIns="39122" rtlCol="0" anchor="ctr"/>
          <a:lstStyle/>
          <a:p>
            <a:pPr algn="ctr"/>
            <a:endParaRPr lang="en-US" sz="1200"/>
          </a:p>
        </p:txBody>
      </p:sp>
      <p:sp>
        <p:nvSpPr>
          <p:cNvPr id="22" name="Multiply 21"/>
          <p:cNvSpPr/>
          <p:nvPr/>
        </p:nvSpPr>
        <p:spPr>
          <a:xfrm>
            <a:off x="3872155" y="2599783"/>
            <a:ext cx="442490" cy="47546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245" tIns="39122" rIns="78245" bIns="39122" rtlCol="0" anchor="ctr"/>
          <a:lstStyle/>
          <a:p>
            <a:pPr algn="ctr"/>
            <a:endParaRPr lang="en-US" sz="1200"/>
          </a:p>
        </p:txBody>
      </p:sp>
      <p:sp>
        <p:nvSpPr>
          <p:cNvPr id="24" name="Multiply 23"/>
          <p:cNvSpPr/>
          <p:nvPr/>
        </p:nvSpPr>
        <p:spPr>
          <a:xfrm>
            <a:off x="5659980" y="5422777"/>
            <a:ext cx="442490" cy="47546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245" tIns="39122" rIns="78245" bIns="39122" rtlCol="0" anchor="ctr"/>
          <a:lstStyle/>
          <a:p>
            <a:pPr algn="ctr"/>
            <a:endParaRPr lang="en-US" sz="1200"/>
          </a:p>
        </p:txBody>
      </p:sp>
      <p:sp>
        <p:nvSpPr>
          <p:cNvPr id="25" name="Multiply 24"/>
          <p:cNvSpPr/>
          <p:nvPr/>
        </p:nvSpPr>
        <p:spPr>
          <a:xfrm>
            <a:off x="4014491" y="5368862"/>
            <a:ext cx="442490" cy="47546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245" tIns="39122" rIns="78245" bIns="39122" rtlCol="0" anchor="ctr"/>
          <a:lstStyle/>
          <a:p>
            <a:pPr algn="ctr"/>
            <a:endParaRPr lang="en-US" sz="1200"/>
          </a:p>
        </p:txBody>
      </p:sp>
      <p:sp>
        <p:nvSpPr>
          <p:cNvPr id="26" name="Multiply 25"/>
          <p:cNvSpPr/>
          <p:nvPr/>
        </p:nvSpPr>
        <p:spPr>
          <a:xfrm>
            <a:off x="7751886" y="5379645"/>
            <a:ext cx="442490" cy="47546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245" tIns="39122" rIns="78245" bIns="39122" rtlCol="0" anchor="ctr"/>
          <a:lstStyle/>
          <a:p>
            <a:pPr algn="ctr"/>
            <a:endParaRPr lang="en-US" sz="1200"/>
          </a:p>
        </p:txBody>
      </p:sp>
      <p:sp>
        <p:nvSpPr>
          <p:cNvPr id="27" name="Multiply 26"/>
          <p:cNvSpPr/>
          <p:nvPr/>
        </p:nvSpPr>
        <p:spPr>
          <a:xfrm>
            <a:off x="7963348" y="3994492"/>
            <a:ext cx="442490" cy="47546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245" tIns="39122" rIns="78245" bIns="39122" rtlCol="0" anchor="ctr"/>
          <a:lstStyle/>
          <a:p>
            <a:pPr algn="ctr"/>
            <a:endParaRPr lang="en-US" sz="1200"/>
          </a:p>
        </p:txBody>
      </p:sp>
      <p:sp>
        <p:nvSpPr>
          <p:cNvPr id="28" name="Multiply 27"/>
          <p:cNvSpPr/>
          <p:nvPr/>
        </p:nvSpPr>
        <p:spPr>
          <a:xfrm>
            <a:off x="6116134" y="4008499"/>
            <a:ext cx="442490" cy="47546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245" tIns="39122" rIns="78245" bIns="39122" rtlCol="0" anchor="ctr"/>
          <a:lstStyle/>
          <a:p>
            <a:pPr algn="ctr"/>
            <a:endParaRPr lang="en-US" sz="1200"/>
          </a:p>
        </p:txBody>
      </p:sp>
      <p:sp>
        <p:nvSpPr>
          <p:cNvPr id="29" name="Multiply 28"/>
          <p:cNvSpPr/>
          <p:nvPr/>
        </p:nvSpPr>
        <p:spPr>
          <a:xfrm>
            <a:off x="2207257" y="3910998"/>
            <a:ext cx="442490" cy="47546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245" tIns="39122" rIns="78245" bIns="39122" rtlCol="0" anchor="ctr"/>
          <a:lstStyle/>
          <a:p>
            <a:pPr algn="ctr"/>
            <a:endParaRPr lang="en-US" sz="1200"/>
          </a:p>
        </p:txBody>
      </p:sp>
      <p:sp>
        <p:nvSpPr>
          <p:cNvPr id="31" name="L-Shape 30"/>
          <p:cNvSpPr/>
          <p:nvPr/>
        </p:nvSpPr>
        <p:spPr>
          <a:xfrm rot="18954560">
            <a:off x="7243313" y="2487641"/>
            <a:ext cx="892835" cy="271733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L-Shape 31"/>
          <p:cNvSpPr/>
          <p:nvPr/>
        </p:nvSpPr>
        <p:spPr>
          <a:xfrm rot="18954560">
            <a:off x="2246462" y="5306321"/>
            <a:ext cx="892835" cy="271733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L-Shape 32"/>
          <p:cNvSpPr/>
          <p:nvPr/>
        </p:nvSpPr>
        <p:spPr>
          <a:xfrm rot="18954560">
            <a:off x="4395049" y="3904954"/>
            <a:ext cx="892835" cy="271733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TextBox 33"/>
          <p:cNvSpPr txBox="1"/>
          <p:nvPr/>
        </p:nvSpPr>
        <p:spPr>
          <a:xfrm>
            <a:off x="3620219" y="6110738"/>
            <a:ext cx="4451231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itchFamily="2" charset="0"/>
                <a:cs typeface="NikoshBAN" pitchFamily="2" charset="0"/>
              </a:rPr>
              <a:t>উপরের অপশন গুলোতে ক্লিক করুন</a:t>
            </a:r>
            <a:endParaRPr lang="en-US" sz="135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07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7175" y="2899022"/>
            <a:ext cx="11744326" cy="2677656"/>
          </a:xfrm>
          <a:prstGeom prst="rect">
            <a:avLst/>
          </a:prstGeom>
          <a:gradFill>
            <a:gsLst>
              <a:gs pos="21000">
                <a:srgbClr val="D274C7"/>
              </a:gs>
              <a:gs pos="15000">
                <a:schemeClr val="bg1"/>
              </a:gs>
              <a:gs pos="0">
                <a:srgbClr val="7B380B"/>
              </a:gs>
              <a:gs pos="83000">
                <a:schemeClr val="bg1"/>
              </a:gs>
              <a:gs pos="31000">
                <a:schemeClr val="bg1"/>
              </a:gs>
              <a:gs pos="90000">
                <a:srgbClr val="D274C7"/>
              </a:gs>
              <a:gs pos="94000">
                <a:schemeClr val="bg1"/>
              </a:gs>
              <a:gs pos="100000">
                <a:srgbClr val="7B380B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খাজনা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9" y="241830"/>
            <a:ext cx="3886200" cy="32632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32965">
            <a:off x="-419165" y="3994760"/>
            <a:ext cx="3234131" cy="20002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43412" y="875975"/>
            <a:ext cx="4786313" cy="67597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54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ln/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81352">
            <a:off x="-848629" y="4190990"/>
            <a:ext cx="3471863" cy="160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19866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609600" y="0"/>
            <a:ext cx="10972800" cy="6858000"/>
          </a:xfrm>
          <a:prstGeom prst="frame">
            <a:avLst>
              <a:gd name="adj1" fmla="val 2633"/>
            </a:avLst>
          </a:prstGeom>
          <a:gradFill>
            <a:gsLst>
              <a:gs pos="10000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411480"/>
            <a:ext cx="6675120" cy="757130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32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সবাইকে   </a:t>
            </a:r>
            <a:endParaRPr lang="en-US" sz="432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2720" y="5762363"/>
            <a:ext cx="6766560" cy="757130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32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    </a:t>
            </a:r>
            <a:endParaRPr lang="en-US" sz="432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J:\ataur picture\purpleroses1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5680" y="1143000"/>
            <a:ext cx="5303520" cy="4663440"/>
          </a:xfrm>
          <a:prstGeom prst="rect">
            <a:avLst/>
          </a:prstGeom>
          <a:noFill/>
        </p:spPr>
      </p:pic>
      <p:pic>
        <p:nvPicPr>
          <p:cNvPr id="3075" name="Picture 3" descr="J:\ataur picture\va4fop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9761" y="1143001"/>
            <a:ext cx="1223010" cy="3966210"/>
          </a:xfrm>
          <a:prstGeom prst="rect">
            <a:avLst/>
          </a:prstGeom>
          <a:noFill/>
        </p:spPr>
      </p:pic>
      <p:pic>
        <p:nvPicPr>
          <p:cNvPr id="3076" name="Picture 4" descr="J:\ataur picture\va4fop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79281" y="1325881"/>
            <a:ext cx="1223010" cy="396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33885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912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897156" y="950769"/>
            <a:ext cx="8471648" cy="1275701"/>
          </a:xfrm>
          <a:prstGeom prst="horizontalScroll">
            <a:avLst>
              <a:gd name="adj" fmla="val 1566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4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9780" y="2405576"/>
            <a:ext cx="8706401" cy="36933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4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4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মোঃমাহবুবুর</a:t>
            </a:r>
            <a:r>
              <a:rPr lang="en-US" sz="4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45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4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en-US" sz="4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r"/>
            <a:r>
              <a:rPr lang="en-US" sz="4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মহেশপুর</a:t>
            </a:r>
            <a:r>
              <a:rPr lang="en-US" sz="4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</a:t>
            </a:r>
            <a:r>
              <a:rPr lang="en-US" sz="4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4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en-US" sz="4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4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5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মহেশপুর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r"/>
            <a:r>
              <a:rPr lang="bn-BD" sz="33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</a:t>
            </a:r>
            <a:r>
              <a:rPr lang="en-US" sz="33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০১৯১৪১৩৩২৩৪</a:t>
            </a:r>
          </a:p>
          <a:p>
            <a:pPr algn="r"/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ই-মেইলঃ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khanmahbu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১৯৭৪@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gmail.com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1" t="27451" r="12964" b="27842"/>
          <a:stretch/>
        </p:blipFill>
        <p:spPr>
          <a:xfrm>
            <a:off x="1897157" y="2491067"/>
            <a:ext cx="2006975" cy="22994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1163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1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2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328613" y="314325"/>
            <a:ext cx="11615737" cy="800100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 মনযোগ দিয়ে দেখো এবং আজকের পাঠ সম্পর্কে অনুমান করো।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8613" y="2106828"/>
            <a:ext cx="11634787" cy="3759124"/>
            <a:chOff x="31798" y="2027314"/>
            <a:chExt cx="12160202" cy="4016311"/>
          </a:xfrm>
        </p:grpSpPr>
        <p:pic>
          <p:nvPicPr>
            <p:cNvPr id="10" name="Picture 9" descr="house-to-rent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98" y="2027314"/>
              <a:ext cx="5025977" cy="4016311"/>
            </a:xfrm>
            <a:prstGeom prst="rect">
              <a:avLst/>
            </a:prstGeom>
          </p:spPr>
        </p:pic>
        <p:pic>
          <p:nvPicPr>
            <p:cNvPr id="11" name="Picture 10" descr="Ca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88156" y="2155826"/>
              <a:ext cx="6503844" cy="3544888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38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98504" y="5910470"/>
            <a:ext cx="65465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FF00"/>
                </a:solidFill>
              </a:rPr>
              <a:t>ডেভিড  রিকার্ডো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78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sylhettoday24.com/images/news/1527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://www.sylhettoday24.com/images/news/15275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9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84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0094" y="3538573"/>
            <a:ext cx="10601325" cy="29765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অর্থনীতি ১ম পত্র</a:t>
            </a:r>
          </a:p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অষ্টম অধ্যায়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খাজনা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RENT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815004" y="1400173"/>
            <a:ext cx="1042990" cy="165735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28676" y="328613"/>
            <a:ext cx="10444163" cy="857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"/>
          <a:stretch/>
        </p:blipFill>
        <p:spPr>
          <a:xfrm>
            <a:off x="9621079" y="1339522"/>
            <a:ext cx="1537252" cy="2045392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4350" y="4114868"/>
            <a:ext cx="11518624" cy="207168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আজকের আলোচনা শেষে 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রিকার্ডোর খাজনা তত্ত্ব ব্যখ্যা করতে পারবো।</a:t>
            </a:r>
          </a:p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রিকার্ডোর খাজনা তত্ত্বের দূর্বলতাগুলো চিহ্নিত করতে পারবো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4350" y="700088"/>
            <a:ext cx="11258550" cy="1371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শিখনফল:</a:t>
            </a:r>
            <a:endParaRPr lang="en-US" sz="4400" dirty="0"/>
          </a:p>
        </p:txBody>
      </p:sp>
      <p:sp>
        <p:nvSpPr>
          <p:cNvPr id="4" name="Down Arrow 3"/>
          <p:cNvSpPr/>
          <p:nvPr/>
        </p:nvSpPr>
        <p:spPr>
          <a:xfrm>
            <a:off x="6029325" y="2200275"/>
            <a:ext cx="757237" cy="16573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200025" y="600071"/>
            <a:ext cx="11744326" cy="5686425"/>
          </a:xfrm>
          <a:prstGeom prst="round2Diag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রিকার্ডোর খাজনা তত্ত্ব</a:t>
            </a:r>
          </a:p>
          <a:p>
            <a:pPr algn="ctr"/>
            <a:endParaRPr lang="bn-BD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খাজনা সম্পর্কে ইংল্যান্ডের প্রখ্যাত অর্থনীতিবিদ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ডেভিড রিকার্ডো যে তত্ত্ব প্রদান করেন তা রিকার্ডোর খাজনা তত্ত্ব নামে পরিচিত। </a:t>
            </a:r>
          </a:p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রিকার্ডোর বক্তব্য অনুসারে প্রকৃতিপ্রদত্ত ক্ষমতার কারণে, অর্থাৎ জমির মৌলিক ও অবিনশ্বর গুণের কারণে জমি থেকে ফসল পাওয়া যায়। সে ফসলের যে অংশ জমির মালিককে প্রদান করতে হয়, তা-ই হলো ঐ জমির খাজনা। রিকার্ডোর বক্তব্য বিশ্লেষণ করে অর্থনীতিবিদ নিকলসন বলেন, ‘মোট উৎপন্ন হতে সকল খরচ বাদ দিয়ে উৎপাদক যে উদ্বৃত্ত সৃষ্টি করতে সক্ষম হয়, অর্থনীতিতে তাকেই খাজনা বলে।’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200025" y="600071"/>
            <a:ext cx="11744326" cy="5686425"/>
          </a:xfrm>
          <a:prstGeom prst="round2Diag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রিকার্ডোর খাজনা তত্ত্বের অনুমিতি</a:t>
            </a:r>
          </a:p>
          <a:p>
            <a:pPr algn="ctr"/>
            <a:endParaRPr lang="bn-BD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রিকার্ডোর খাজনা তত্ত্ব নিম্নলিখিত অনুমিতিসমূহের উপর নির্ভরশীল: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 </a:t>
            </a:r>
          </a:p>
          <a:p>
            <a:pPr lvl="2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(১) গোটা সমাজের প্রেক্ষিতে বিবেচিত জমির পরিমাণ সীমিত বা স্থির।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2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(২) জমি প্রকৃতিপ্রদত্ত বলে এর যোগানমূল্য নেই</a:t>
            </a:r>
            <a:r>
              <a:rPr lang="hi-IN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2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(৩) জমিতে ক্রমহ্রাসমান উৎপাদন বিধি কার্যকর।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2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(৪) জমির উৎপাদন-ক্ষমতার পার্থক্য রয়েছে।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2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(৫) জমির মৌলিক ও অবিনশ্বর ক্ষমতা আছে।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703</Words>
  <Application>Microsoft Office PowerPoint</Application>
  <PresentationFormat>Widescreen</PresentationFormat>
  <Paragraphs>124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Aharoni</vt:lpstr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Lab- 22</dc:creator>
  <cp:lastModifiedBy>DELL</cp:lastModifiedBy>
  <cp:revision>116</cp:revision>
  <dcterms:created xsi:type="dcterms:W3CDTF">2017-06-12T04:22:11Z</dcterms:created>
  <dcterms:modified xsi:type="dcterms:W3CDTF">2018-02-06T01:30:50Z</dcterms:modified>
</cp:coreProperties>
</file>